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  <p:sldMasterId id="2147483735" r:id="rId3"/>
  </p:sldMasterIdLst>
  <p:notesMasterIdLst>
    <p:notesMasterId r:id="rId11"/>
  </p:notesMasterIdLst>
  <p:sldIdLst>
    <p:sldId id="273" r:id="rId4"/>
    <p:sldId id="274" r:id="rId5"/>
    <p:sldId id="275" r:id="rId6"/>
    <p:sldId id="276" r:id="rId7"/>
    <p:sldId id="277" r:id="rId8"/>
    <p:sldId id="27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7FC"/>
    <a:srgbClr val="A7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92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3337F-3914-433E-943B-08033B412A40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E0CD-E507-4CDC-950D-B610D47ED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E0CD-E507-4CDC-950D-B610D47EDC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5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F2E-A96F-452C-A152-EA8A2AB003C0}" type="datetime1">
              <a:rPr lang="en-GB" smtClean="0"/>
              <a:t>06/02/2018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7BEC-C387-4B21-86B0-1175C4B266FC}" type="datetime1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DE07-F5B2-4057-8C25-71953B001C5C}" type="datetime1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6EE0E-85CF-44EB-B70A-1624D911D2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0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D1B49-6FC5-4565-8FE5-2264A4BCDF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516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215D1E-B2BE-46E0-A7FB-057851D13B5A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74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2E4D34-4280-4CBE-80A8-312524EDDBA1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513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7085EA-EB6A-4EEB-B178-B71D43D3C76C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35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CDE689-C450-49E4-A595-13D18F2378B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261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20C04A-6009-4FA0-B969-4ADF85BACA0C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583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BF680B-F9D7-4C76-9322-C138CF362384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22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697-48F6-4F71-842B-16F10650FD16}" type="datetime1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99F002-A656-4CD1-828A-CA5A223F933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825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07D9BB-581B-4245-8F9E-407100B62B9A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921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CF5E1-0FC9-4249-BE26-DE98C70058C9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444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28F0E6-783E-46FC-999F-B5C269E41EB6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171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0BE775-04AA-4420-8FBE-E46ED1EC8DE4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079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F6EE0E-85CF-44EB-B70A-1624D911D28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191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D1B49-6FC5-4565-8FE5-2264A4BCDFF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279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215D1E-B2BE-46E0-A7FB-057851D13B5A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678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2E4D34-4280-4CBE-80A8-312524EDDBA1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9398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7085EA-EB6A-4EEB-B178-B71D43D3C76C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86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0D28-E12B-443A-8A9A-6CEF2F8720EB}" type="datetime1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CDE689-C450-49E4-A595-13D18F2378B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5756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20C04A-6009-4FA0-B969-4ADF85BACA0C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828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BF680B-F9D7-4C76-9322-C138CF362384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249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99F002-A656-4CD1-828A-CA5A223F9338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580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07D9BB-581B-4245-8F9E-407100B62B9A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8508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CF5E1-0FC9-4249-BE26-DE98C70058C9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3295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28F0E6-783E-46FC-999F-B5C269E41EB6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6293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0BE775-04AA-4420-8FBE-E46ED1EC8DE4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1949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F6EE0E-85CF-44EB-B70A-1624D911D282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75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218-8D67-4B2A-B880-40DED4991073}" type="datetime1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3732-BECE-4FF5-B270-E2C3D65529E7}" type="datetime1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51A-3DB1-4381-8A7E-789FD7DBBBC2}" type="datetime1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5B6E-9131-4060-80FB-DA3A2312A94E}" type="datetime1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6FBC-F2C6-43B5-A625-45C57578AFAB}" type="datetime1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6F42-1FF8-440D-B11E-13FD44DBA2C9}" type="datetime1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839E96-7265-4E8D-95C9-963CCE0D9429}" type="datetime1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6A3E8E-C704-4B8C-AA4F-6AE4A5A743D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43199-87EF-4E31-B94B-EBCD76E38595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4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43199-87EF-4E31-B94B-EBCD76E38595}" type="slidenum"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3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80975" y="411163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6000" u="sng" dirty="0" smtClean="0"/>
              <a:t>El </a:t>
            </a:r>
            <a:r>
              <a:rPr lang="en-GB" altLang="en-US" sz="6000" u="sng" dirty="0" err="1" smtClean="0"/>
              <a:t>futuro</a:t>
            </a:r>
            <a:r>
              <a:rPr lang="en-GB" altLang="en-US" sz="6000" u="sng" dirty="0" smtClean="0"/>
              <a:t> </a:t>
            </a:r>
            <a:r>
              <a:rPr lang="en-GB" altLang="en-US" sz="6000" u="sng" dirty="0" err="1" smtClean="0"/>
              <a:t>inmediato</a:t>
            </a:r>
            <a:endParaRPr lang="en-GB" altLang="en-US" sz="6000" u="sng" dirty="0" smtClean="0"/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971550" y="2781300"/>
            <a:ext cx="2016125" cy="708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4000"/>
              <a:t>When? 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643438" y="2830513"/>
            <a:ext cx="1728787" cy="6477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/>
              <a:t>How</a:t>
            </a:r>
            <a:r>
              <a:rPr lang="en-GB" altLang="en-US" sz="3600"/>
              <a:t>?</a:t>
            </a:r>
            <a:endParaRPr lang="en-GB" altLang="en-US"/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827088" y="4549775"/>
            <a:ext cx="2305050" cy="5857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/>
              <a:t>Examples</a:t>
            </a:r>
            <a:endParaRPr lang="en-GB" altLang="en-US"/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4859338" y="4611688"/>
            <a:ext cx="1944687" cy="5238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2800" dirty="0" smtClean="0"/>
              <a:t>Practice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586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73025"/>
            <a:ext cx="7477125" cy="1143000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solidFill>
                  <a:srgbClr val="990099"/>
                </a:solidFill>
              </a:rPr>
              <a:t>The near future is used for…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79388" y="989682"/>
            <a:ext cx="4896222" cy="2233613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To talk about what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u="sng" dirty="0" smtClean="0">
                <a:solidFill>
                  <a:schemeClr val="bg1"/>
                </a:solidFill>
              </a:rPr>
              <a:t>you are going to do </a:t>
            </a:r>
            <a:r>
              <a:rPr lang="en-GB" altLang="en-US" sz="2400" dirty="0" smtClean="0">
                <a:solidFill>
                  <a:schemeClr val="bg1"/>
                </a:solidFill>
              </a:rPr>
              <a:t>in the future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79388" y="2996952"/>
            <a:ext cx="8857108" cy="3960439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in English: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This weekend </a:t>
            </a:r>
            <a:r>
              <a:rPr lang="en-GB" altLang="en-US" sz="2400" u="sng" dirty="0" smtClean="0">
                <a:solidFill>
                  <a:schemeClr val="bg1"/>
                </a:solidFill>
              </a:rPr>
              <a:t>I am going to play</a:t>
            </a:r>
            <a:r>
              <a:rPr lang="en-GB" altLang="en-US" sz="2400" dirty="0" smtClean="0">
                <a:solidFill>
                  <a:schemeClr val="bg1"/>
                </a:solidFill>
              </a:rPr>
              <a:t> football with my friends.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This evening my friends </a:t>
            </a:r>
            <a:r>
              <a:rPr lang="en-GB" altLang="en-US" sz="2400" u="sng" dirty="0" smtClean="0">
                <a:solidFill>
                  <a:schemeClr val="bg1"/>
                </a:solidFill>
              </a:rPr>
              <a:t>are going to go </a:t>
            </a:r>
            <a:r>
              <a:rPr lang="en-GB" altLang="en-US" sz="2400" dirty="0" smtClean="0">
                <a:solidFill>
                  <a:schemeClr val="bg1"/>
                </a:solidFill>
              </a:rPr>
              <a:t>to the cinema.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James </a:t>
            </a:r>
            <a:r>
              <a:rPr lang="en-GB" altLang="en-US" sz="2400" u="sng" dirty="0" smtClean="0">
                <a:solidFill>
                  <a:schemeClr val="bg1"/>
                </a:solidFill>
              </a:rPr>
              <a:t>is going to eat </a:t>
            </a:r>
            <a:r>
              <a:rPr lang="en-GB" altLang="en-US" sz="2400" dirty="0" smtClean="0">
                <a:solidFill>
                  <a:schemeClr val="bg1"/>
                </a:solidFill>
              </a:rPr>
              <a:t>in a Mexican restaurant.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chemeClr val="bg1"/>
                </a:solidFill>
              </a:rPr>
              <a:t> 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179388" y="93663"/>
            <a:ext cx="2016125" cy="708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4000"/>
              <a:t>When? </a:t>
            </a:r>
          </a:p>
        </p:txBody>
      </p:sp>
    </p:spTree>
    <p:extLst>
      <p:ext uri="{BB962C8B-B14F-4D97-AF65-F5344CB8AC3E}">
        <p14:creationId xmlns:p14="http://schemas.microsoft.com/office/powerpoint/2010/main" val="346425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altLang="en-US" sz="2800" dirty="0" smtClean="0">
                <a:solidFill>
                  <a:srgbClr val="3333CC"/>
                </a:solidFill>
              </a:rPr>
              <a:t>To form the near future in Spanish you follow </a:t>
            </a:r>
            <a:r>
              <a:rPr lang="en-GB" altLang="en-US" sz="2800" u="sng" dirty="0" smtClean="0">
                <a:solidFill>
                  <a:srgbClr val="3333CC"/>
                </a:solidFill>
              </a:rPr>
              <a:t>3 steps</a:t>
            </a:r>
            <a:r>
              <a:rPr lang="en-GB" altLang="en-US" sz="2800" dirty="0" smtClean="0">
                <a:solidFill>
                  <a:srgbClr val="3333CC"/>
                </a:solidFill>
              </a:rPr>
              <a:t>…</a:t>
            </a:r>
          </a:p>
        </p:txBody>
      </p:sp>
      <p:sp>
        <p:nvSpPr>
          <p:cNvPr id="4113" name="TextBox 17"/>
          <p:cNvSpPr txBox="1">
            <a:spLocks noChangeArrowheads="1"/>
          </p:cNvSpPr>
          <p:nvPr/>
        </p:nvSpPr>
        <p:spPr bwMode="auto">
          <a:xfrm>
            <a:off x="7236296" y="827732"/>
            <a:ext cx="1728787" cy="6477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 dirty="0"/>
              <a:t>How</a:t>
            </a:r>
            <a:r>
              <a:rPr lang="en-GB" altLang="en-US" sz="3600" dirty="0"/>
              <a:t>?</a:t>
            </a:r>
            <a:endParaRPr lang="en-GB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804471"/>
            <a:ext cx="4464496" cy="800219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1.-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present tense of “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” 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2310" y="1579804"/>
            <a:ext cx="1368152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Yo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Tú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Él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Ella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Nosotros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Vosotros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Ellos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158" y="1578418"/>
            <a:ext cx="1368152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You (sing)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She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You (</a:t>
            </a:r>
            <a:r>
              <a:rPr lang="en-GB" dirty="0" err="1" smtClean="0">
                <a:solidFill>
                  <a:schemeClr val="bg1"/>
                </a:solidFill>
              </a:rPr>
              <a:t>pl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90462" y="1593208"/>
            <a:ext cx="1368152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Voy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Vas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Va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Va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Vamos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Váis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Van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563888" y="1295412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46518" y="4941168"/>
            <a:ext cx="8239198" cy="1261884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3.- Followed by an </a:t>
            </a:r>
            <a:r>
              <a:rPr lang="en-GB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infinitive</a:t>
            </a: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(-</a:t>
            </a:r>
            <a:r>
              <a:rPr lang="en-GB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,-</a:t>
            </a:r>
            <a:r>
              <a:rPr lang="en-GB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-</a:t>
            </a:r>
            <a:r>
              <a:rPr lang="en-GB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ir</a:t>
            </a: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(check slide 7 if you want to know what an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Infinitive is)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6518" y="3867747"/>
            <a:ext cx="4464496" cy="98488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2.- Then “</a:t>
            </a:r>
            <a:r>
              <a:rPr lang="en-GB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”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43405" y="3995678"/>
            <a:ext cx="2196752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example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to go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bailar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to dance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salir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to go out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visitar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to visit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</a:t>
            </a:r>
            <a:r>
              <a:rPr kumimoji="0" lang="en-GB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 eat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jugar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to play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MARTInkShape-3"/>
          <p:cNvSpPr/>
          <p:nvPr>
            <p:custDataLst>
              <p:tags r:id="rId1"/>
            </p:custDataLst>
          </p:nvPr>
        </p:nvSpPr>
        <p:spPr>
          <a:xfrm>
            <a:off x="4757738" y="1506538"/>
            <a:ext cx="7937" cy="1"/>
          </a:xfrm>
          <a:custGeom>
            <a:avLst/>
            <a:gdLst/>
            <a:ahLst/>
            <a:cxnLst/>
            <a:rect l="0" t="0" r="0" b="0"/>
            <a:pathLst>
              <a:path w="7937" h="1">
                <a:moveTo>
                  <a:pt x="0" y="0"/>
                </a:moveTo>
                <a:lnTo>
                  <a:pt x="0" y="0"/>
                </a:lnTo>
                <a:lnTo>
                  <a:pt x="793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83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7653338" cy="11969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Now have a go at putting the following verbs into the correct form of the </a:t>
            </a:r>
            <a:r>
              <a:rPr lang="en-GB" altLang="en-US" sz="2400" dirty="0" smtClean="0">
                <a:solidFill>
                  <a:schemeClr val="bg1"/>
                </a:solidFill>
              </a:rPr>
              <a:t>near future tense. </a:t>
            </a:r>
            <a:r>
              <a:rPr lang="en-GB" altLang="en-US" sz="2400" dirty="0">
                <a:solidFill>
                  <a:schemeClr val="bg1"/>
                </a:solidFill>
              </a:rPr>
              <a:t>Show how you work it out.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63575" y="1212850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800">
              <a:solidFill>
                <a:srgbClr val="CC00CC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113338" y="3114675"/>
            <a:ext cx="46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Berlin Sans FB Demi" panose="020E0802020502020306" pitchFamily="34" charset="0"/>
              </a:rPr>
              <a:t>X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995738" y="1125538"/>
            <a:ext cx="465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Berlin Sans FB Demi" panose="020E0802020502020306" pitchFamily="34" charset="0"/>
              </a:rPr>
              <a:t>X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643438" y="1268413"/>
            <a:ext cx="747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Salt-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651500" y="1268413"/>
            <a:ext cx="245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+ amos = saltamos</a:t>
            </a:r>
          </a:p>
        </p:txBody>
      </p:sp>
      <p:pic>
        <p:nvPicPr>
          <p:cNvPr id="5139" name="Content Placeholder 1"/>
          <p:cNvPicPr>
            <a:picLocks noGrp="1" noChangeAspect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1413" y="15875"/>
            <a:ext cx="1604962" cy="560388"/>
          </a:xfrm>
        </p:spPr>
      </p:pic>
      <p:sp>
        <p:nvSpPr>
          <p:cNvPr id="2" name="TextBox 1"/>
          <p:cNvSpPr txBox="1"/>
          <p:nvPr/>
        </p:nvSpPr>
        <p:spPr>
          <a:xfrm>
            <a:off x="4588619" y="1773356"/>
            <a:ext cx="2503661" cy="3323987"/>
          </a:xfrm>
          <a:prstGeom prst="rect">
            <a:avLst/>
          </a:prstGeom>
          <a:solidFill>
            <a:srgbClr val="D4E7FC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err="1" smtClean="0">
                <a:solidFill>
                  <a:schemeClr val="bg1"/>
                </a:solidFill>
              </a:rPr>
              <a:t>Voy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a </a:t>
            </a:r>
            <a:r>
              <a:rPr lang="en-GB" sz="2000" b="1" dirty="0" err="1" smtClean="0">
                <a:solidFill>
                  <a:schemeClr val="bg1"/>
                </a:solidFill>
              </a:rPr>
              <a:t>bailar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b="1" dirty="0" err="1" smtClean="0">
                <a:solidFill>
                  <a:schemeClr val="bg1"/>
                </a:solidFill>
              </a:rPr>
              <a:t>Voy</a:t>
            </a:r>
            <a:r>
              <a:rPr lang="en-GB" sz="2000" b="1" dirty="0" smtClean="0">
                <a:solidFill>
                  <a:schemeClr val="bg1"/>
                </a:solidFill>
              </a:rPr>
              <a:t> a comer</a:t>
            </a:r>
          </a:p>
          <a:p>
            <a:pPr>
              <a:lnSpc>
                <a:spcPct val="150000"/>
              </a:lnSpc>
            </a:pPr>
            <a:r>
              <a:rPr lang="en-GB" sz="2000" b="1" dirty="0" err="1" smtClean="0">
                <a:solidFill>
                  <a:schemeClr val="bg1"/>
                </a:solidFill>
              </a:rPr>
              <a:t>Voy</a:t>
            </a:r>
            <a:r>
              <a:rPr lang="en-GB" sz="2000" b="1" dirty="0" smtClean="0">
                <a:solidFill>
                  <a:schemeClr val="bg1"/>
                </a:solidFill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</a:rPr>
              <a:t>chatear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b="1" dirty="0" err="1" smtClean="0">
                <a:solidFill>
                  <a:schemeClr val="bg1"/>
                </a:solidFill>
              </a:rPr>
              <a:t>Voy</a:t>
            </a:r>
            <a:r>
              <a:rPr lang="en-GB" sz="2000" b="1" dirty="0" smtClean="0">
                <a:solidFill>
                  <a:schemeClr val="bg1"/>
                </a:solidFill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</a:rPr>
              <a:t>hacer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b="1" dirty="0" err="1">
                <a:solidFill>
                  <a:schemeClr val="bg1"/>
                </a:solidFill>
              </a:rPr>
              <a:t>V</a:t>
            </a:r>
            <a:r>
              <a:rPr lang="en-GB" sz="2000" b="1" dirty="0" err="1" smtClean="0">
                <a:solidFill>
                  <a:schemeClr val="bg1"/>
                </a:solidFill>
              </a:rPr>
              <a:t>a</a:t>
            </a:r>
            <a:r>
              <a:rPr lang="en-GB" sz="2000" b="1" dirty="0" smtClean="0">
                <a:solidFill>
                  <a:schemeClr val="bg1"/>
                </a:solidFill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</a:rPr>
              <a:t>escuchar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b="1" dirty="0" err="1" smtClean="0">
                <a:solidFill>
                  <a:schemeClr val="bg1"/>
                </a:solidFill>
              </a:rPr>
              <a:t>Vamos</a:t>
            </a:r>
            <a:r>
              <a:rPr lang="en-GB" sz="2000" b="1" dirty="0" smtClean="0">
                <a:solidFill>
                  <a:schemeClr val="bg1"/>
                </a:solidFill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</a:rPr>
              <a:t>ir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Van a </a:t>
            </a:r>
            <a:r>
              <a:rPr lang="en-GB" sz="2000" b="1" dirty="0" err="1" smtClean="0">
                <a:solidFill>
                  <a:schemeClr val="bg1"/>
                </a:solidFill>
              </a:rPr>
              <a:t>tener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1773356"/>
            <a:ext cx="2952328" cy="332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I am going to dance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I am going to eat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I am going to chat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I am going to do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He is going to listen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We are going to go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chemeClr val="bg1"/>
                </a:solidFill>
              </a:rPr>
              <a:t>They are going to have</a:t>
            </a:r>
          </a:p>
        </p:txBody>
      </p:sp>
    </p:spTree>
    <p:extLst>
      <p:ext uri="{BB962C8B-B14F-4D97-AF65-F5344CB8AC3E}">
        <p14:creationId xmlns:p14="http://schemas.microsoft.com/office/powerpoint/2010/main" val="45330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7544" y="233807"/>
            <a:ext cx="5256213" cy="2554545"/>
          </a:xfrm>
          <a:prstGeom prst="rect">
            <a:avLst/>
          </a:prstGeom>
          <a:solidFill>
            <a:srgbClr val="FF9933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What are the three steps to making a verb in the near future tense?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79388" y="620713"/>
            <a:ext cx="5256212" cy="1938992"/>
          </a:xfrm>
          <a:prstGeom prst="rect">
            <a:avLst/>
          </a:prstGeom>
          <a:solidFill>
            <a:srgbClr val="CC00CC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Use the present tense of</a:t>
            </a:r>
            <a:r>
              <a:rPr kumimoji="0" lang="en-GB" alt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the verb “</a:t>
            </a:r>
            <a:r>
              <a:rPr kumimoji="0" lang="en-GB" alt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ir</a:t>
            </a:r>
            <a:r>
              <a:rPr kumimoji="0" lang="en-GB" alt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</a:t>
            </a:r>
            <a:endParaRPr kumimoji="0" lang="en-GB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259632" y="2971720"/>
            <a:ext cx="5905500" cy="707886"/>
          </a:xfrm>
          <a:prstGeom prst="rect">
            <a:avLst/>
          </a:prstGeom>
          <a:solidFill>
            <a:srgbClr val="CC00CC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2.- Then</a:t>
            </a:r>
            <a:r>
              <a:rPr kumimoji="0" lang="en-GB" alt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add “a”</a:t>
            </a:r>
            <a:endParaRPr kumimoji="0" lang="en-GB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033587" y="4457663"/>
            <a:ext cx="6804025" cy="1323439"/>
          </a:xfrm>
          <a:prstGeom prst="rect">
            <a:avLst/>
          </a:prstGeom>
          <a:solidFill>
            <a:srgbClr val="CC00CC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3.- Followed by an infinitive</a:t>
            </a:r>
          </a:p>
        </p:txBody>
      </p:sp>
    </p:spTree>
    <p:extLst>
      <p:ext uri="{BB962C8B-B14F-4D97-AF65-F5344CB8AC3E}">
        <p14:creationId xmlns:p14="http://schemas.microsoft.com/office/powerpoint/2010/main" val="6397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49" grpId="1" animBg="1"/>
      <p:bldP spid="31750" grpId="0" animBg="1"/>
      <p:bldP spid="31753" grpId="0" animBg="1"/>
      <p:bldP spid="317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68313" y="2404368"/>
            <a:ext cx="3671887" cy="167392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We are going to speak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319588" y="1083174"/>
            <a:ext cx="4500884" cy="1512887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You (sing) are going to go 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859336" y="4768851"/>
            <a:ext cx="3457079" cy="1756493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He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is going to play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171309" y="4327820"/>
            <a:ext cx="3336038" cy="162146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they are going to eat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5309885" y="2817644"/>
            <a:ext cx="3202289" cy="1512888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am going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to live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028142" y="3227236"/>
            <a:ext cx="2479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Vamos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a </a:t>
            </a:r>
            <a:r>
              <a:rPr kumimoji="0" lang="en-GB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hablar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711108" y="1846628"/>
            <a:ext cx="1717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Vas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a </a:t>
            </a:r>
            <a:r>
              <a:rPr kumimoji="0" lang="en-GB" alt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salir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6073461" y="3619031"/>
            <a:ext cx="1700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Voy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a </a:t>
            </a:r>
            <a:r>
              <a:rPr kumimoji="0" lang="en-GB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vivir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979259" y="5129213"/>
            <a:ext cx="2044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Van a comer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5940152" y="5753144"/>
            <a:ext cx="1738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a </a:t>
            </a:r>
            <a:r>
              <a:rPr kumimoji="0" lang="en-GB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jugar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4405" y="247531"/>
            <a:ext cx="1368152" cy="2031325"/>
          </a:xfrm>
          <a:prstGeom prst="rect">
            <a:avLst/>
          </a:prstGeom>
          <a:solidFill>
            <a:srgbClr val="E68422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Voy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Va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Va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Vamos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Váis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Van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388" y="126881"/>
            <a:ext cx="719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1.- 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340484" y="247452"/>
            <a:ext cx="719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.- </a:t>
            </a:r>
            <a:endParaRPr lang="en-GB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484775" y="251836"/>
            <a:ext cx="719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.-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03575" y="247452"/>
            <a:ext cx="744652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0971" y="240261"/>
            <a:ext cx="1926245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Infinitive</a:t>
            </a:r>
            <a:endParaRPr lang="en-GB" sz="3200" dirty="0"/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7199313" y="18263"/>
            <a:ext cx="1944687" cy="5238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2800" dirty="0" smtClean="0"/>
              <a:t>Practice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4997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2" grpId="1" animBg="1"/>
      <p:bldP spid="32776" grpId="0" animBg="1"/>
      <p:bldP spid="32776" grpId="1" animBg="1"/>
      <p:bldP spid="32777" grpId="0" animBg="1"/>
      <p:bldP spid="32777" grpId="1" animBg="1"/>
      <p:bldP spid="32778" grpId="0" animBg="1"/>
      <p:bldP spid="32778" grpId="1" animBg="1"/>
      <p:bldP spid="32779" grpId="0" animBg="1"/>
      <p:bldP spid="32779" grpId="1" animBg="1"/>
      <p:bldP spid="32784" grpId="0" build="allAtOnce"/>
      <p:bldP spid="32785" grpId="0" build="allAtOnce"/>
      <p:bldP spid="32788" grpId="0" build="allAtOnce"/>
      <p:bldP spid="32790" grpId="0" build="allAtOnce"/>
      <p:bldP spid="3279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solidFill>
                  <a:schemeClr val="bg1"/>
                </a:solidFill>
              </a:rPr>
              <a:t>What is an infinitive?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3E8E-C704-4B8C-AA4F-6AE4A5A743D7}" type="slidenum">
              <a:rPr lang="en-GB" smtClean="0"/>
              <a:t>7</a:t>
            </a:fld>
            <a:endParaRPr lang="en-GB"/>
          </a:p>
        </p:txBody>
      </p:sp>
      <p:pic>
        <p:nvPicPr>
          <p:cNvPr id="2050" name="Picture 2" descr="C:\Users\Danni\AppData\Local\Microsoft\Windows\Temporary Internet Files\Content.IE5\QW5I8ZFX\MC90043440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61" y="5312600"/>
            <a:ext cx="1080120" cy="141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417638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If you look up a verb (doing word) in the dictionary it will give you the </a:t>
            </a:r>
            <a:r>
              <a:rPr lang="en-GB" sz="2800" b="1" dirty="0" smtClean="0">
                <a:solidFill>
                  <a:schemeClr val="bg1"/>
                </a:solidFill>
              </a:rPr>
              <a:t>infinitive.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b="1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It is the basic form of the verb before it has been conjugated.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In Spanish it will either end in AR, IR or ER.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In English it is a verb with ‘to’ in front of it, for example: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      to sing, to play, to run, to dance, to eat, to live</a:t>
            </a:r>
          </a:p>
        </p:txBody>
      </p:sp>
    </p:spTree>
    <p:extLst>
      <p:ext uri="{BB962C8B-B14F-4D97-AF65-F5344CB8AC3E}">
        <p14:creationId xmlns:p14="http://schemas.microsoft.com/office/powerpoint/2010/main" val="32982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436</Words>
  <Application>Microsoft Office PowerPoint</Application>
  <PresentationFormat>On-screen Show (4:3)</PresentationFormat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 Rounded MT Bold</vt:lpstr>
      <vt:lpstr>Berlin Sans FB Demi</vt:lpstr>
      <vt:lpstr>Calibri</vt:lpstr>
      <vt:lpstr>Comic Sans MS</vt:lpstr>
      <vt:lpstr>Wingdings</vt:lpstr>
      <vt:lpstr>Wingdings 2</vt:lpstr>
      <vt:lpstr>Wingdings 3</vt:lpstr>
      <vt:lpstr>Apex</vt:lpstr>
      <vt:lpstr>Default Design</vt:lpstr>
      <vt:lpstr>1_Default Design</vt:lpstr>
      <vt:lpstr>El futuro inmediato</vt:lpstr>
      <vt:lpstr>The near future is used for…</vt:lpstr>
      <vt:lpstr>To form the near future in Spanish you follow 3 steps…</vt:lpstr>
      <vt:lpstr>PowerPoint Presentation</vt:lpstr>
      <vt:lpstr>PowerPoint Presentation</vt:lpstr>
      <vt:lpstr>PowerPoint Presentation</vt:lpstr>
      <vt:lpstr>What is an infinitive?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Near Future Tense</dc:title>
  <dc:creator>Danni</dc:creator>
  <cp:lastModifiedBy>Vanessa Skinner</cp:lastModifiedBy>
  <cp:revision>55</cp:revision>
  <dcterms:created xsi:type="dcterms:W3CDTF">2013-04-27T06:32:53Z</dcterms:created>
  <dcterms:modified xsi:type="dcterms:W3CDTF">2018-02-06T09:19:07Z</dcterms:modified>
</cp:coreProperties>
</file>