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B0-561D-40E2-8851-8F3D4E4619B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52C2-3569-4339-AF3D-D606DA684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3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B0-561D-40E2-8851-8F3D4E4619B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52C2-3569-4339-AF3D-D606DA684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41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B0-561D-40E2-8851-8F3D4E4619B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52C2-3569-4339-AF3D-D606DA684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69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B0-561D-40E2-8851-8F3D4E4619B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52C2-3569-4339-AF3D-D606DA684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52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B0-561D-40E2-8851-8F3D4E4619B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52C2-3569-4339-AF3D-D606DA684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49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B0-561D-40E2-8851-8F3D4E4619B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52C2-3569-4339-AF3D-D606DA684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93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B0-561D-40E2-8851-8F3D4E4619B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52C2-3569-4339-AF3D-D606DA684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9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B0-561D-40E2-8851-8F3D4E4619B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52C2-3569-4339-AF3D-D606DA684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24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B0-561D-40E2-8851-8F3D4E4619B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52C2-3569-4339-AF3D-D606DA684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77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B0-561D-40E2-8851-8F3D4E4619B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52C2-3569-4339-AF3D-D606DA684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53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B0-561D-40E2-8851-8F3D4E4619B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52C2-3569-4339-AF3D-D606DA684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93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EBB0-561D-40E2-8851-8F3D4E4619B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F52C2-3569-4339-AF3D-D606DA684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5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5364" y="477981"/>
            <a:ext cx="4137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El </a:t>
            </a:r>
            <a:r>
              <a:rPr lang="en-GB" sz="5400" b="1" dirty="0" err="1" smtClean="0">
                <a:solidFill>
                  <a:srgbClr val="7030A0"/>
                </a:solidFill>
              </a:rPr>
              <a:t>condicional</a:t>
            </a:r>
            <a:endParaRPr lang="en-GB" sz="5400" b="1" dirty="0">
              <a:solidFill>
                <a:srgbClr val="7030A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78872" y="1182011"/>
            <a:ext cx="2673927" cy="1359933"/>
          </a:xfrm>
          <a:prstGeom prst="wedgeEllipseCallout">
            <a:avLst>
              <a:gd name="adj1" fmla="val 108700"/>
              <a:gd name="adj2" fmla="val 4874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What does it mean?</a:t>
            </a:r>
          </a:p>
          <a:p>
            <a:pPr algn="ctr"/>
            <a:endParaRPr lang="en-GB" dirty="0"/>
          </a:p>
        </p:txBody>
      </p:sp>
      <p:sp>
        <p:nvSpPr>
          <p:cNvPr id="9" name="Oval Callout 8"/>
          <p:cNvSpPr/>
          <p:nvPr/>
        </p:nvSpPr>
        <p:spPr>
          <a:xfrm>
            <a:off x="2015835" y="3296653"/>
            <a:ext cx="2673927" cy="1359933"/>
          </a:xfrm>
          <a:prstGeom prst="wedgeEllipseCallout">
            <a:avLst>
              <a:gd name="adj1" fmla="val 86162"/>
              <a:gd name="adj2" fmla="val -30717"/>
            </a:avLst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How do I form it?</a:t>
            </a:r>
          </a:p>
          <a:p>
            <a:pPr algn="ctr"/>
            <a:endParaRPr lang="en-GB" dirty="0"/>
          </a:p>
        </p:txBody>
      </p:sp>
      <p:sp>
        <p:nvSpPr>
          <p:cNvPr id="10" name="Oval Callout 9"/>
          <p:cNvSpPr/>
          <p:nvPr/>
        </p:nvSpPr>
        <p:spPr>
          <a:xfrm>
            <a:off x="5844103" y="4698879"/>
            <a:ext cx="3743242" cy="1359933"/>
          </a:xfrm>
          <a:prstGeom prst="wedgeEllipseCallout">
            <a:avLst>
              <a:gd name="adj1" fmla="val -36865"/>
              <a:gd name="adj2" fmla="val -104578"/>
            </a:avLst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/>
              <a:t>Are there any irregular forms?</a:t>
            </a:r>
          </a:p>
          <a:p>
            <a:pPr algn="ctr"/>
            <a:endParaRPr lang="en-GB" dirty="0"/>
          </a:p>
        </p:txBody>
      </p:sp>
      <p:sp>
        <p:nvSpPr>
          <p:cNvPr id="11" name="Oval Callout 10"/>
          <p:cNvSpPr/>
          <p:nvPr/>
        </p:nvSpPr>
        <p:spPr>
          <a:xfrm>
            <a:off x="8088542" y="1352641"/>
            <a:ext cx="2593314" cy="1189303"/>
          </a:xfrm>
          <a:prstGeom prst="wedgeEllipseCallout">
            <a:avLst>
              <a:gd name="adj1" fmla="val -81636"/>
              <a:gd name="adj2" fmla="val 73414"/>
            </a:avLst>
          </a:prstGeom>
          <a:solidFill>
            <a:srgbClr val="0070C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How do I use it?</a:t>
            </a:r>
          </a:p>
          <a:p>
            <a:pPr algn="ctr"/>
            <a:endParaRPr lang="en-GB" dirty="0"/>
          </a:p>
        </p:txBody>
      </p:sp>
      <p:sp>
        <p:nvSpPr>
          <p:cNvPr id="12" name="Oval Callout 11"/>
          <p:cNvSpPr/>
          <p:nvPr/>
        </p:nvSpPr>
        <p:spPr>
          <a:xfrm>
            <a:off x="9079142" y="3296653"/>
            <a:ext cx="2593314" cy="1189303"/>
          </a:xfrm>
          <a:prstGeom prst="wedgeEllipseCallout">
            <a:avLst>
              <a:gd name="adj1" fmla="val -99266"/>
              <a:gd name="adj2" fmla="val 12838"/>
            </a:avLst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Can I practise it?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9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5364" y="477981"/>
            <a:ext cx="4137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El </a:t>
            </a:r>
            <a:r>
              <a:rPr lang="en-GB" sz="5400" b="1" dirty="0" err="1" smtClean="0">
                <a:solidFill>
                  <a:srgbClr val="7030A0"/>
                </a:solidFill>
              </a:rPr>
              <a:t>condicional</a:t>
            </a:r>
            <a:endParaRPr lang="en-GB" sz="5400" b="1" dirty="0">
              <a:solidFill>
                <a:srgbClr val="7030A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78872" y="1182011"/>
            <a:ext cx="2673927" cy="1359933"/>
          </a:xfrm>
          <a:prstGeom prst="wedgeEllipseCallout">
            <a:avLst>
              <a:gd name="adj1" fmla="val 108700"/>
              <a:gd name="adj2" fmla="val 4874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What does it mean?</a:t>
            </a:r>
          </a:p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579418" y="3034145"/>
            <a:ext cx="8772145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The conditional tense is used whenever we use the </a:t>
            </a:r>
          </a:p>
          <a:p>
            <a:r>
              <a:rPr lang="en-GB" sz="3200" dirty="0" smtClean="0"/>
              <a:t>word </a:t>
            </a:r>
            <a:r>
              <a:rPr lang="en-GB" sz="3200" b="1" dirty="0" smtClean="0">
                <a:solidFill>
                  <a:srgbClr val="7030A0"/>
                </a:solidFill>
              </a:rPr>
              <a:t>‘would’ </a:t>
            </a:r>
            <a:r>
              <a:rPr lang="en-GB" sz="3200" dirty="0" smtClean="0"/>
              <a:t>before another </a:t>
            </a:r>
            <a:r>
              <a:rPr lang="en-GB" sz="3200" i="1" dirty="0" smtClean="0"/>
              <a:t>verb, </a:t>
            </a:r>
            <a:r>
              <a:rPr lang="en-GB" sz="3200" dirty="0" smtClean="0"/>
              <a:t>in English.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15835" y="4682836"/>
            <a:ext cx="803008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Examples: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If I were rich, I </a:t>
            </a:r>
            <a:r>
              <a:rPr lang="en-GB" sz="2000" b="1" dirty="0" smtClean="0">
                <a:solidFill>
                  <a:srgbClr val="7030A0"/>
                </a:solidFill>
              </a:rPr>
              <a:t>would </a:t>
            </a:r>
            <a:r>
              <a:rPr lang="en-GB" sz="2000" i="1" dirty="0" smtClean="0"/>
              <a:t>go</a:t>
            </a:r>
            <a:r>
              <a:rPr lang="en-GB" sz="2000" b="1" dirty="0" smtClean="0">
                <a:solidFill>
                  <a:srgbClr val="7030A0"/>
                </a:solidFill>
              </a:rPr>
              <a:t> </a:t>
            </a:r>
            <a:r>
              <a:rPr lang="en-GB" sz="2000" dirty="0" smtClean="0"/>
              <a:t>and live in Australia.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My teacher </a:t>
            </a:r>
            <a:r>
              <a:rPr lang="en-GB" sz="2000" b="1" dirty="0" smtClean="0">
                <a:solidFill>
                  <a:srgbClr val="7030A0"/>
                </a:solidFill>
              </a:rPr>
              <a:t>would </a:t>
            </a:r>
            <a:r>
              <a:rPr lang="en-GB" sz="2000" i="1" dirty="0" smtClean="0"/>
              <a:t>give</a:t>
            </a:r>
            <a:r>
              <a:rPr lang="en-GB" sz="2000" b="1" dirty="0" smtClean="0">
                <a:solidFill>
                  <a:srgbClr val="7030A0"/>
                </a:solidFill>
              </a:rPr>
              <a:t> </a:t>
            </a:r>
            <a:r>
              <a:rPr lang="en-GB" sz="2000" dirty="0" smtClean="0"/>
              <a:t>me a detention if I didn’t hand my homework 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I’</a:t>
            </a:r>
            <a:r>
              <a:rPr lang="en-GB" sz="2000" b="1" dirty="0" smtClean="0">
                <a:solidFill>
                  <a:srgbClr val="7030A0"/>
                </a:solidFill>
              </a:rPr>
              <a:t>d* </a:t>
            </a:r>
            <a:r>
              <a:rPr lang="en-GB" sz="2000" i="1" dirty="0" smtClean="0"/>
              <a:t>like</a:t>
            </a:r>
            <a:r>
              <a:rPr lang="en-GB" sz="2000" b="1" dirty="0" smtClean="0">
                <a:solidFill>
                  <a:srgbClr val="7030A0"/>
                </a:solidFill>
              </a:rPr>
              <a:t> </a:t>
            </a:r>
            <a:r>
              <a:rPr lang="en-GB" sz="2000" dirty="0" smtClean="0"/>
              <a:t>to have a cold drink of fizzy water.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/>
          </a:p>
          <a:p>
            <a:r>
              <a:rPr lang="en-GB" sz="2000" b="1" dirty="0" smtClean="0"/>
              <a:t>NOTE:</a:t>
            </a:r>
            <a:r>
              <a:rPr lang="en-GB" sz="2000" dirty="0" smtClean="0">
                <a:solidFill>
                  <a:srgbClr val="7030A0"/>
                </a:solidFill>
              </a:rPr>
              <a:t> </a:t>
            </a:r>
            <a:r>
              <a:rPr lang="en-GB" sz="2000" b="1" dirty="0" smtClean="0">
                <a:solidFill>
                  <a:srgbClr val="7030A0"/>
                </a:solidFill>
              </a:rPr>
              <a:t>‘d </a:t>
            </a:r>
            <a:r>
              <a:rPr lang="en-GB" sz="2000" dirty="0" smtClean="0"/>
              <a:t>is an abbreviation for </a:t>
            </a:r>
            <a:r>
              <a:rPr lang="en-GB" sz="2000" b="1" dirty="0" smtClean="0">
                <a:solidFill>
                  <a:srgbClr val="7030A0"/>
                </a:solidFill>
              </a:rPr>
              <a:t>‘would’ </a:t>
            </a:r>
            <a:r>
              <a:rPr lang="en-GB" sz="2000" dirty="0" smtClean="0"/>
              <a:t>and is still the conditional.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123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5364" y="477981"/>
            <a:ext cx="4137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El </a:t>
            </a:r>
            <a:r>
              <a:rPr lang="en-GB" sz="5400" b="1" dirty="0" err="1" smtClean="0">
                <a:solidFill>
                  <a:srgbClr val="7030A0"/>
                </a:solidFill>
              </a:rPr>
              <a:t>condicional</a:t>
            </a:r>
            <a:endParaRPr lang="en-GB" sz="5400" b="1" dirty="0">
              <a:solidFill>
                <a:srgbClr val="7030A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699653" y="939646"/>
            <a:ext cx="2673927" cy="1359933"/>
          </a:xfrm>
          <a:prstGeom prst="wedgeEllipseCallout">
            <a:avLst>
              <a:gd name="adj1" fmla="val 100152"/>
              <a:gd name="adj2" fmla="val 44672"/>
            </a:avLst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How do I form it?</a:t>
            </a:r>
          </a:p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840181" y="2456443"/>
            <a:ext cx="6385915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STEP 1</a:t>
            </a:r>
          </a:p>
          <a:p>
            <a:r>
              <a:rPr lang="en-GB" sz="2000" dirty="0" smtClean="0"/>
              <a:t>Take the infinitive		-AR 	-ER	-IR</a:t>
            </a:r>
          </a:p>
          <a:p>
            <a:endParaRPr lang="en-GB" sz="2000" dirty="0"/>
          </a:p>
          <a:p>
            <a:r>
              <a:rPr lang="en-GB" sz="2000" b="1" dirty="0" smtClean="0"/>
              <a:t>STEP 2</a:t>
            </a:r>
          </a:p>
          <a:p>
            <a:r>
              <a:rPr lang="en-GB" sz="2000" dirty="0" smtClean="0"/>
              <a:t>Add the following endings	-</a:t>
            </a:r>
            <a:r>
              <a:rPr lang="en-GB" sz="2000" dirty="0" err="1" smtClean="0"/>
              <a:t>ía</a:t>
            </a:r>
            <a:r>
              <a:rPr lang="en-GB" sz="2000" dirty="0" smtClean="0"/>
              <a:t>, -</a:t>
            </a:r>
            <a:r>
              <a:rPr lang="en-GB" sz="2000" dirty="0" err="1" smtClean="0"/>
              <a:t>ías</a:t>
            </a:r>
            <a:r>
              <a:rPr lang="en-GB" sz="2000" dirty="0" smtClean="0"/>
              <a:t>, -</a:t>
            </a:r>
            <a:r>
              <a:rPr lang="en-GB" sz="2000" dirty="0" err="1" smtClean="0"/>
              <a:t>ía</a:t>
            </a:r>
            <a:r>
              <a:rPr lang="en-GB" sz="2000" dirty="0" smtClean="0"/>
              <a:t>, -</a:t>
            </a:r>
            <a:r>
              <a:rPr lang="en-GB" sz="2000" dirty="0" err="1" smtClean="0"/>
              <a:t>íamos</a:t>
            </a:r>
            <a:r>
              <a:rPr lang="en-GB" sz="2000" dirty="0" smtClean="0"/>
              <a:t>, </a:t>
            </a:r>
            <a:r>
              <a:rPr lang="en-GB" sz="2000" dirty="0" err="1" smtClean="0"/>
              <a:t>íais</a:t>
            </a:r>
            <a:r>
              <a:rPr lang="en-GB" sz="2000" dirty="0" smtClean="0"/>
              <a:t>, -</a:t>
            </a:r>
            <a:r>
              <a:rPr lang="en-GB" sz="2000" dirty="0" err="1" smtClean="0"/>
              <a:t>ían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b="1" dirty="0" smtClean="0"/>
              <a:t>EXAMPLES		STEP 1		STEP 2</a:t>
            </a:r>
          </a:p>
          <a:p>
            <a:r>
              <a:rPr lang="en-GB" sz="2000" dirty="0" err="1" smtClean="0"/>
              <a:t>Hablo</a:t>
            </a:r>
            <a:r>
              <a:rPr lang="en-GB" sz="2000" dirty="0" smtClean="0"/>
              <a:t> 			</a:t>
            </a:r>
            <a:r>
              <a:rPr lang="en-GB" sz="2000" dirty="0" err="1" smtClean="0"/>
              <a:t>Hablar</a:t>
            </a:r>
            <a:r>
              <a:rPr lang="en-GB" sz="2000" dirty="0" smtClean="0"/>
              <a:t> 		</a:t>
            </a:r>
            <a:r>
              <a:rPr lang="en-GB" sz="2000" b="1" dirty="0" err="1" smtClean="0">
                <a:solidFill>
                  <a:srgbClr val="7030A0"/>
                </a:solidFill>
              </a:rPr>
              <a:t>Hablaría</a:t>
            </a:r>
            <a:endParaRPr lang="en-GB" sz="2000" b="1" dirty="0" smtClean="0">
              <a:solidFill>
                <a:srgbClr val="7030A0"/>
              </a:solidFill>
            </a:endParaRPr>
          </a:p>
          <a:p>
            <a:r>
              <a:rPr lang="en-GB" sz="2000" dirty="0" smtClean="0"/>
              <a:t>(I speak)			(Infinitive)	(I would speak)</a:t>
            </a:r>
          </a:p>
          <a:p>
            <a:endParaRPr lang="en-GB" sz="2000" dirty="0"/>
          </a:p>
          <a:p>
            <a:r>
              <a:rPr lang="en-GB" sz="2000" dirty="0" smtClean="0"/>
              <a:t>Me </a:t>
            </a:r>
            <a:r>
              <a:rPr lang="en-GB" sz="2000" dirty="0" err="1" smtClean="0"/>
              <a:t>gusta</a:t>
            </a:r>
            <a:r>
              <a:rPr lang="en-GB" sz="2000" dirty="0" smtClean="0"/>
              <a:t>		</a:t>
            </a:r>
            <a:r>
              <a:rPr lang="en-GB" sz="2000" dirty="0" err="1" smtClean="0"/>
              <a:t>Gustar</a:t>
            </a:r>
            <a:r>
              <a:rPr lang="en-GB" sz="2000" dirty="0" smtClean="0"/>
              <a:t>		Me </a:t>
            </a:r>
            <a:r>
              <a:rPr lang="en-GB" sz="2000" b="1" dirty="0" err="1" smtClean="0">
                <a:solidFill>
                  <a:srgbClr val="7030A0"/>
                </a:solidFill>
              </a:rPr>
              <a:t>gustaría</a:t>
            </a:r>
            <a:endParaRPr lang="en-GB" sz="2000" b="1" dirty="0" smtClean="0">
              <a:solidFill>
                <a:srgbClr val="7030A0"/>
              </a:solidFill>
            </a:endParaRPr>
          </a:p>
          <a:p>
            <a:r>
              <a:rPr lang="en-GB" sz="2000" dirty="0" smtClean="0"/>
              <a:t>(I like) 			(Infinitive)	(I’d like)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0080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5364" y="477981"/>
            <a:ext cx="4137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El </a:t>
            </a:r>
            <a:r>
              <a:rPr lang="en-GB" sz="5400" b="1" dirty="0" err="1" smtClean="0">
                <a:solidFill>
                  <a:srgbClr val="7030A0"/>
                </a:solidFill>
              </a:rPr>
              <a:t>condicional</a:t>
            </a:r>
            <a:endParaRPr lang="en-GB" sz="5400" b="1" dirty="0">
              <a:solidFill>
                <a:srgbClr val="7030A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699653" y="939646"/>
            <a:ext cx="2673927" cy="1359933"/>
          </a:xfrm>
          <a:prstGeom prst="wedgeEllipseCallout">
            <a:avLst>
              <a:gd name="adj1" fmla="val 100152"/>
              <a:gd name="adj2" fmla="val 44672"/>
            </a:avLst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How do I form it?</a:t>
            </a:r>
          </a:p>
          <a:p>
            <a:pPr algn="ctr"/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28879"/>
              </p:ext>
            </p:extLst>
          </p:nvPr>
        </p:nvGraphicFramePr>
        <p:xfrm>
          <a:off x="3354698" y="2520757"/>
          <a:ext cx="4916466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2098">
                  <a:extLst>
                    <a:ext uri="{9D8B030D-6E8A-4147-A177-3AD203B41FA5}">
                      <a16:colId xmlns:a16="http://schemas.microsoft.com/office/drawing/2014/main" val="3670203104"/>
                    </a:ext>
                  </a:extLst>
                </a:gridCol>
                <a:gridCol w="1534368">
                  <a:extLst>
                    <a:ext uri="{9D8B030D-6E8A-4147-A177-3AD203B41FA5}">
                      <a16:colId xmlns:a16="http://schemas.microsoft.com/office/drawing/2014/main" val="1861978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INFINITIVE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 ENDINGS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447768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pPr algn="ctr"/>
                      <a:r>
                        <a:rPr lang="en-GB" sz="2400" b="1" dirty="0" smtClean="0"/>
                        <a:t>          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-AR   -ER   -IR</a:t>
                      </a:r>
                      <a:r>
                        <a:rPr lang="en-GB" sz="2400" b="1" baseline="0" dirty="0" smtClean="0">
                          <a:solidFill>
                            <a:srgbClr val="7030A0"/>
                          </a:solidFill>
                        </a:rPr>
                        <a:t>    +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ía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223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ías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2063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ía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45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íamos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01816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íais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ían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17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41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5364" y="477981"/>
            <a:ext cx="4137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El </a:t>
            </a:r>
            <a:r>
              <a:rPr lang="en-GB" sz="5400" b="1" dirty="0" err="1" smtClean="0">
                <a:solidFill>
                  <a:srgbClr val="7030A0"/>
                </a:solidFill>
              </a:rPr>
              <a:t>condicional</a:t>
            </a:r>
            <a:endParaRPr lang="en-GB" sz="5400" b="1" dirty="0">
              <a:solidFill>
                <a:srgbClr val="7030A0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8176150" y="259679"/>
            <a:ext cx="3743242" cy="1359933"/>
          </a:xfrm>
          <a:prstGeom prst="wedgeEllipseCallout">
            <a:avLst>
              <a:gd name="adj1" fmla="val -45748"/>
              <a:gd name="adj2" fmla="val 127701"/>
            </a:avLst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/>
              <a:t>Are there any irregular forms?</a:t>
            </a:r>
          </a:p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37874" y="2438401"/>
            <a:ext cx="10154126" cy="40318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00B0F0"/>
                </a:solidFill>
              </a:rPr>
              <a:t>BEWARE</a:t>
            </a:r>
          </a:p>
          <a:p>
            <a:r>
              <a:rPr lang="en-GB" sz="3200" dirty="0" smtClean="0"/>
              <a:t>There are irregular forms of this tense.</a:t>
            </a:r>
          </a:p>
          <a:p>
            <a:endParaRPr lang="en-GB" sz="3200" dirty="0"/>
          </a:p>
          <a:p>
            <a:r>
              <a:rPr lang="en-GB" sz="3200" b="1" dirty="0" smtClean="0">
                <a:solidFill>
                  <a:srgbClr val="00B050"/>
                </a:solidFill>
              </a:rPr>
              <a:t>THE GOOD NEWS</a:t>
            </a:r>
          </a:p>
          <a:p>
            <a:r>
              <a:rPr lang="en-GB" sz="3200" dirty="0" smtClean="0"/>
              <a:t>The 6 endings stay the same. (-</a:t>
            </a:r>
            <a:r>
              <a:rPr lang="en-GB" sz="3200" dirty="0" err="1" smtClean="0"/>
              <a:t>ía</a:t>
            </a:r>
            <a:r>
              <a:rPr lang="en-GB" sz="3200" dirty="0" smtClean="0"/>
              <a:t>, -</a:t>
            </a:r>
            <a:r>
              <a:rPr lang="en-GB" sz="3200" dirty="0" err="1" smtClean="0"/>
              <a:t>ías</a:t>
            </a:r>
            <a:r>
              <a:rPr lang="en-GB" sz="3200" dirty="0" smtClean="0"/>
              <a:t>, -</a:t>
            </a:r>
            <a:r>
              <a:rPr lang="en-GB" sz="3200" dirty="0" err="1" smtClean="0"/>
              <a:t>ía</a:t>
            </a:r>
            <a:r>
              <a:rPr lang="en-GB" sz="3200" dirty="0" smtClean="0"/>
              <a:t>, -</a:t>
            </a:r>
            <a:r>
              <a:rPr lang="en-GB" sz="3200" dirty="0" err="1" smtClean="0"/>
              <a:t>íamos</a:t>
            </a:r>
            <a:r>
              <a:rPr lang="en-GB" sz="3200" dirty="0" smtClean="0"/>
              <a:t>, -</a:t>
            </a:r>
            <a:r>
              <a:rPr lang="en-GB" sz="3200" dirty="0" err="1" smtClean="0"/>
              <a:t>íais</a:t>
            </a:r>
            <a:r>
              <a:rPr lang="en-GB" sz="3200" dirty="0" smtClean="0"/>
              <a:t>, -</a:t>
            </a:r>
            <a:r>
              <a:rPr lang="en-GB" sz="3200" dirty="0" err="1" smtClean="0"/>
              <a:t>ían</a:t>
            </a:r>
            <a:r>
              <a:rPr lang="en-GB" sz="3200" dirty="0" smtClean="0"/>
              <a:t>)</a:t>
            </a:r>
          </a:p>
          <a:p>
            <a:endParaRPr lang="en-GB" sz="3200" b="1" dirty="0"/>
          </a:p>
          <a:p>
            <a:r>
              <a:rPr lang="en-GB" sz="3200" b="1" dirty="0" smtClean="0">
                <a:solidFill>
                  <a:srgbClr val="FF0000"/>
                </a:solidFill>
              </a:rPr>
              <a:t>THE BAD NEWS</a:t>
            </a:r>
          </a:p>
          <a:p>
            <a:r>
              <a:rPr lang="en-GB" sz="3200" dirty="0" smtClean="0"/>
              <a:t>You need to learn a </a:t>
            </a:r>
            <a:r>
              <a:rPr lang="en-GB" sz="3200" u="sng" dirty="0" smtClean="0"/>
              <a:t>new stem </a:t>
            </a:r>
            <a:r>
              <a:rPr lang="en-GB" sz="3200" dirty="0" smtClean="0"/>
              <a:t>for each irregular verb.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42" y="3519512"/>
            <a:ext cx="1333400" cy="1333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4142" y="5247710"/>
            <a:ext cx="1333400" cy="1333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4775" y="2438401"/>
            <a:ext cx="3690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B0F0"/>
                </a:solidFill>
              </a:rPr>
              <a:t>!</a:t>
            </a:r>
            <a:endParaRPr lang="en-GB" sz="4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0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1299" y="368831"/>
            <a:ext cx="4137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El </a:t>
            </a:r>
            <a:r>
              <a:rPr lang="en-GB" sz="5400" b="1" dirty="0" err="1" smtClean="0">
                <a:solidFill>
                  <a:srgbClr val="7030A0"/>
                </a:solidFill>
              </a:rPr>
              <a:t>condicional</a:t>
            </a:r>
            <a:endParaRPr lang="en-GB" sz="5400" b="1" dirty="0">
              <a:solidFill>
                <a:srgbClr val="7030A0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8324378" y="259680"/>
            <a:ext cx="3743242" cy="1359933"/>
          </a:xfrm>
          <a:prstGeom prst="wedgeEllipseCallout">
            <a:avLst>
              <a:gd name="adj1" fmla="val -10957"/>
              <a:gd name="adj2" fmla="val 191883"/>
            </a:avLst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/>
              <a:t>Are there any irregular forms?</a:t>
            </a:r>
          </a:p>
          <a:p>
            <a:pPr algn="ctr"/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02587"/>
              </p:ext>
            </p:extLst>
          </p:nvPr>
        </p:nvGraphicFramePr>
        <p:xfrm>
          <a:off x="265130" y="1292161"/>
          <a:ext cx="9169815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195">
                  <a:extLst>
                    <a:ext uri="{9D8B030D-6E8A-4147-A177-3AD203B41FA5}">
                      <a16:colId xmlns:a16="http://schemas.microsoft.com/office/drawing/2014/main" val="551509514"/>
                    </a:ext>
                  </a:extLst>
                </a:gridCol>
                <a:gridCol w="1773382">
                  <a:extLst>
                    <a:ext uri="{9D8B030D-6E8A-4147-A177-3AD203B41FA5}">
                      <a16:colId xmlns:a16="http://schemas.microsoft.com/office/drawing/2014/main" val="3007333410"/>
                    </a:ext>
                  </a:extLst>
                </a:gridCol>
                <a:gridCol w="1454728">
                  <a:extLst>
                    <a:ext uri="{9D8B030D-6E8A-4147-A177-3AD203B41FA5}">
                      <a16:colId xmlns:a16="http://schemas.microsoft.com/office/drawing/2014/main" val="1699213096"/>
                    </a:ext>
                  </a:extLst>
                </a:gridCol>
                <a:gridCol w="4142510">
                  <a:extLst>
                    <a:ext uri="{9D8B030D-6E8A-4147-A177-3AD203B41FA5}">
                      <a16:colId xmlns:a16="http://schemas.microsoft.com/office/drawing/2014/main" val="3997163561"/>
                    </a:ext>
                  </a:extLst>
                </a:gridCol>
              </a:tblGrid>
              <a:tr h="55895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IRREGULAR VERB (INF)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NEW IRREGULAR </a:t>
                      </a:r>
                    </a:p>
                    <a:p>
                      <a:pPr algn="ctr"/>
                      <a:r>
                        <a:rPr lang="en-GB" dirty="0" smtClean="0"/>
                        <a:t>STEM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 ENDINGS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MEANING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447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</a:rPr>
                        <a:t>Hacer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Har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endParaRPr lang="en-GB" sz="2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GB" sz="2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GB" sz="2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ía</a:t>
                      </a:r>
                      <a:endParaRPr lang="en-GB" sz="2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ías</a:t>
                      </a:r>
                      <a:endParaRPr lang="en-GB" sz="2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ía</a:t>
                      </a:r>
                      <a:endParaRPr lang="en-GB" sz="2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íamos</a:t>
                      </a:r>
                      <a:endParaRPr lang="en-GB" sz="2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ías</a:t>
                      </a:r>
                      <a:endParaRPr lang="en-GB" sz="2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ían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 do/make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22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</a:rPr>
                        <a:t>Poner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Pondr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 put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206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</a:rPr>
                        <a:t>Poder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Podr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 be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able to/could</a:t>
                      </a:r>
                      <a:endParaRPr lang="en-GB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4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</a:rPr>
                        <a:t>Venir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Vendr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 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018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</a:rPr>
                        <a:t>Decir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Dir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 say/tell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45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</a:rPr>
                        <a:t>Querer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Querr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 want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17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</a:rPr>
                        <a:t>Salir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Saldr</a:t>
                      </a:r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 go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76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</a:rPr>
                        <a:t>Tener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Tendr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145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</a:rPr>
                        <a:t>Saber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Sabr</a:t>
                      </a:r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4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Haber 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solidFill>
                            <a:srgbClr val="7030A0"/>
                          </a:solidFill>
                        </a:rPr>
                        <a:t>Habr</a:t>
                      </a:r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there would be (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</a:rPr>
                        <a:t>habría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309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35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5364" y="477981"/>
            <a:ext cx="4137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El </a:t>
            </a:r>
            <a:r>
              <a:rPr lang="en-GB" sz="5400" b="1" dirty="0" err="1" smtClean="0">
                <a:solidFill>
                  <a:srgbClr val="7030A0"/>
                </a:solidFill>
              </a:rPr>
              <a:t>condicional</a:t>
            </a:r>
            <a:endParaRPr lang="en-GB" sz="5400" b="1" dirty="0">
              <a:solidFill>
                <a:srgbClr val="7030A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00159" y="584986"/>
            <a:ext cx="2593314" cy="1189303"/>
          </a:xfrm>
          <a:prstGeom prst="wedgeEllipseCallout">
            <a:avLst>
              <a:gd name="adj1" fmla="val 73294"/>
              <a:gd name="adj2" fmla="val 85064"/>
            </a:avLst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Can I practise it?</a:t>
            </a:r>
          </a:p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13164" y="2396836"/>
            <a:ext cx="7357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Drag the 6 following conditional endings into the right box</a:t>
            </a:r>
            <a:endParaRPr lang="en-GB" sz="2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739798"/>
              </p:ext>
            </p:extLst>
          </p:nvPr>
        </p:nvGraphicFramePr>
        <p:xfrm>
          <a:off x="877249" y="3004059"/>
          <a:ext cx="8211333" cy="3200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2267">
                  <a:extLst>
                    <a:ext uri="{9D8B030D-6E8A-4147-A177-3AD203B41FA5}">
                      <a16:colId xmlns:a16="http://schemas.microsoft.com/office/drawing/2014/main" val="11843451"/>
                    </a:ext>
                  </a:extLst>
                </a:gridCol>
                <a:gridCol w="1642267">
                  <a:extLst>
                    <a:ext uri="{9D8B030D-6E8A-4147-A177-3AD203B41FA5}">
                      <a16:colId xmlns:a16="http://schemas.microsoft.com/office/drawing/2014/main" val="1010106960"/>
                    </a:ext>
                  </a:extLst>
                </a:gridCol>
                <a:gridCol w="1642267">
                  <a:extLst>
                    <a:ext uri="{9D8B030D-6E8A-4147-A177-3AD203B41FA5}">
                      <a16:colId xmlns:a16="http://schemas.microsoft.com/office/drawing/2014/main" val="3252841762"/>
                    </a:ext>
                  </a:extLst>
                </a:gridCol>
                <a:gridCol w="1823668">
                  <a:extLst>
                    <a:ext uri="{9D8B030D-6E8A-4147-A177-3AD203B41FA5}">
                      <a16:colId xmlns:a16="http://schemas.microsoft.com/office/drawing/2014/main" val="3038728523"/>
                    </a:ext>
                  </a:extLst>
                </a:gridCol>
                <a:gridCol w="1460864">
                  <a:extLst>
                    <a:ext uri="{9D8B030D-6E8A-4147-A177-3AD203B41FA5}">
                      <a16:colId xmlns:a16="http://schemas.microsoft.com/office/drawing/2014/main" val="850676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PERSON</a:t>
                      </a:r>
                      <a:endParaRPr lang="en-GB" sz="24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WHO?</a:t>
                      </a:r>
                      <a:endParaRPr lang="en-GB" sz="24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INFINITIVE</a:t>
                      </a:r>
                      <a:endParaRPr lang="en-GB" sz="24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+ ENDING</a:t>
                      </a:r>
                      <a:endParaRPr lang="en-GB" sz="24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7093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</a:t>
                      </a:r>
                      <a:endParaRPr lang="en-GB" sz="24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_____AR</a:t>
                      </a:r>
                    </a:p>
                    <a:p>
                      <a:pPr algn="ctr"/>
                      <a:endParaRPr lang="en-GB" sz="2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_____ER</a:t>
                      </a:r>
                    </a:p>
                    <a:p>
                      <a:pPr algn="ctr"/>
                      <a:endParaRPr lang="en-GB" sz="2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_____IR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4479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You</a:t>
                      </a:r>
                      <a:endParaRPr lang="en-GB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4297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He/she/it</a:t>
                      </a:r>
                      <a:endParaRPr lang="en-GB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16595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We</a:t>
                      </a:r>
                      <a:endParaRPr lang="en-GB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2897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You</a:t>
                      </a:r>
                      <a:endParaRPr lang="en-GB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4138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They</a:t>
                      </a:r>
                      <a:endParaRPr lang="en-GB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487117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 rot="16200000">
            <a:off x="1030573" y="3975948"/>
            <a:ext cx="1189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Singular</a:t>
            </a:r>
          </a:p>
        </p:txBody>
      </p:sp>
      <p:sp>
        <p:nvSpPr>
          <p:cNvPr id="16" name="Rectangle 15"/>
          <p:cNvSpPr/>
          <p:nvPr/>
        </p:nvSpPr>
        <p:spPr>
          <a:xfrm rot="16200000">
            <a:off x="1196534" y="5345505"/>
            <a:ext cx="894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Plural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506396" y="4436769"/>
            <a:ext cx="6591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-</a:t>
            </a:r>
            <a:r>
              <a:rPr lang="en-GB" sz="2400" dirty="0" err="1" smtClean="0"/>
              <a:t>ían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752409" y="4205937"/>
            <a:ext cx="4972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-</a:t>
            </a:r>
            <a:r>
              <a:rPr lang="en-GB" sz="2400" dirty="0" err="1" smtClean="0"/>
              <a:t>ía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215450" y="3487963"/>
            <a:ext cx="102463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-</a:t>
            </a:r>
            <a:r>
              <a:rPr lang="en-GB" sz="2400" dirty="0" err="1" smtClean="0"/>
              <a:t>íamos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753489" y="2883944"/>
            <a:ext cx="68800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-</a:t>
            </a:r>
            <a:r>
              <a:rPr lang="en-GB" sz="2400" dirty="0" err="1" smtClean="0"/>
              <a:t>íais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300203" y="5297097"/>
            <a:ext cx="4972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-</a:t>
            </a:r>
            <a:r>
              <a:rPr lang="en-GB" sz="2400" dirty="0" err="1" smtClean="0"/>
              <a:t>ía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31352" y="2188787"/>
            <a:ext cx="61747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-</a:t>
            </a:r>
            <a:r>
              <a:rPr lang="en-GB" sz="2400" dirty="0" err="1" smtClean="0"/>
              <a:t>ías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5131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5364" y="477981"/>
            <a:ext cx="4137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El </a:t>
            </a:r>
            <a:r>
              <a:rPr lang="en-GB" sz="5400" b="1" dirty="0" err="1" smtClean="0">
                <a:solidFill>
                  <a:srgbClr val="7030A0"/>
                </a:solidFill>
              </a:rPr>
              <a:t>condicional</a:t>
            </a:r>
            <a:endParaRPr lang="en-GB" sz="5400" b="1" dirty="0">
              <a:solidFill>
                <a:srgbClr val="7030A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00159" y="584986"/>
            <a:ext cx="2593314" cy="1189303"/>
          </a:xfrm>
          <a:prstGeom prst="wedgeEllipseCallout">
            <a:avLst>
              <a:gd name="adj1" fmla="val 73294"/>
              <a:gd name="adj2" fmla="val 85064"/>
            </a:avLst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Can I practise it?</a:t>
            </a:r>
          </a:p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13164" y="2396836"/>
            <a:ext cx="7229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Now can you fill in the endings to match the translation?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506396" y="4436769"/>
            <a:ext cx="6591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-</a:t>
            </a:r>
            <a:r>
              <a:rPr lang="en-GB" sz="2400" dirty="0" err="1" smtClean="0"/>
              <a:t>ían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752409" y="4205937"/>
            <a:ext cx="4972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-</a:t>
            </a:r>
            <a:r>
              <a:rPr lang="en-GB" sz="2400" dirty="0" err="1" smtClean="0"/>
              <a:t>ía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215450" y="3487963"/>
            <a:ext cx="102463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-</a:t>
            </a:r>
            <a:r>
              <a:rPr lang="en-GB" sz="2400" dirty="0" err="1" smtClean="0"/>
              <a:t>íamos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753489" y="2883944"/>
            <a:ext cx="68800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-</a:t>
            </a:r>
            <a:r>
              <a:rPr lang="en-GB" sz="2400" dirty="0" err="1" smtClean="0"/>
              <a:t>íais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300203" y="5297097"/>
            <a:ext cx="4972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-</a:t>
            </a:r>
            <a:r>
              <a:rPr lang="en-GB" sz="2400" dirty="0" err="1" smtClean="0"/>
              <a:t>ía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31352" y="2188787"/>
            <a:ext cx="61747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-</a:t>
            </a:r>
            <a:r>
              <a:rPr lang="en-GB" sz="2400" dirty="0" err="1" smtClean="0"/>
              <a:t>ías</a:t>
            </a:r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395597"/>
              </p:ext>
            </p:extLst>
          </p:nvPr>
        </p:nvGraphicFramePr>
        <p:xfrm>
          <a:off x="600159" y="3452823"/>
          <a:ext cx="8128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14669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139120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Español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English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07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1. I would go to Italy.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Ir</a:t>
                      </a:r>
                      <a:r>
                        <a:rPr lang="en-GB" sz="2400" dirty="0" smtClean="0"/>
                        <a:t>______</a:t>
                      </a:r>
                      <a:r>
                        <a:rPr lang="en-GB" sz="2400" baseline="0" dirty="0" smtClean="0"/>
                        <a:t> a Italia.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002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2. She would speak English.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Hablar</a:t>
                      </a:r>
                      <a:r>
                        <a:rPr lang="en-GB" sz="2400" dirty="0" smtClean="0"/>
                        <a:t> _______ </a:t>
                      </a:r>
                      <a:r>
                        <a:rPr lang="en-GB" sz="2400" dirty="0" err="1" smtClean="0"/>
                        <a:t>inglés</a:t>
                      </a:r>
                      <a:r>
                        <a:rPr lang="en-GB" sz="240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9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3. We’d prefer to visit</a:t>
                      </a:r>
                      <a:r>
                        <a:rPr lang="en-GB" sz="2400" baseline="0" dirty="0" smtClean="0"/>
                        <a:t> France.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Preferir</a:t>
                      </a:r>
                      <a:r>
                        <a:rPr lang="en-GB" sz="2400" dirty="0" smtClean="0"/>
                        <a:t>_______ </a:t>
                      </a:r>
                      <a:r>
                        <a:rPr lang="en-GB" sz="2400" dirty="0" err="1" smtClean="0"/>
                        <a:t>visitar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Francia</a:t>
                      </a:r>
                      <a:r>
                        <a:rPr lang="en-GB" sz="240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096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4. They’d watch a film.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Ver</a:t>
                      </a:r>
                      <a:r>
                        <a:rPr lang="en-GB" sz="2400" dirty="0" smtClean="0"/>
                        <a:t>_____ </a:t>
                      </a:r>
                      <a:r>
                        <a:rPr lang="en-GB" sz="2400" dirty="0" err="1" smtClean="0"/>
                        <a:t>una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película</a:t>
                      </a:r>
                      <a:r>
                        <a:rPr lang="en-GB" sz="240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104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5. Would you</a:t>
                      </a:r>
                      <a:r>
                        <a:rPr lang="en-GB" sz="2400" baseline="0" dirty="0" smtClean="0"/>
                        <a:t> eat the fish?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¿Comer_____ el </a:t>
                      </a:r>
                      <a:r>
                        <a:rPr lang="en-GB" sz="2400" dirty="0" err="1" smtClean="0"/>
                        <a:t>pescado</a:t>
                      </a:r>
                      <a:r>
                        <a:rPr lang="en-GB" sz="2400" dirty="0" smtClean="0"/>
                        <a:t>?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291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92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5364" y="477981"/>
            <a:ext cx="4137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El </a:t>
            </a:r>
            <a:r>
              <a:rPr lang="en-GB" sz="5400" b="1" dirty="0" err="1" smtClean="0">
                <a:solidFill>
                  <a:srgbClr val="7030A0"/>
                </a:solidFill>
              </a:rPr>
              <a:t>condicional</a:t>
            </a:r>
            <a:endParaRPr lang="en-GB" sz="5400" b="1" dirty="0">
              <a:solidFill>
                <a:srgbClr val="7030A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00159" y="584986"/>
            <a:ext cx="2593314" cy="1189303"/>
          </a:xfrm>
          <a:prstGeom prst="wedgeEllipseCallout">
            <a:avLst>
              <a:gd name="adj1" fmla="val 73294"/>
              <a:gd name="adj2" fmla="val 85064"/>
            </a:avLst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Can I practise it?</a:t>
            </a:r>
          </a:p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13164" y="2396836"/>
            <a:ext cx="776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Now can you translate these? Watch out, they use irregulars.</a:t>
            </a:r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005128"/>
              </p:ext>
            </p:extLst>
          </p:nvPr>
        </p:nvGraphicFramePr>
        <p:xfrm>
          <a:off x="794122" y="3189587"/>
          <a:ext cx="954136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0684">
                  <a:extLst>
                    <a:ext uri="{9D8B030D-6E8A-4147-A177-3AD203B41FA5}">
                      <a16:colId xmlns:a16="http://schemas.microsoft.com/office/drawing/2014/main" val="12146699"/>
                    </a:ext>
                  </a:extLst>
                </a:gridCol>
                <a:gridCol w="4770684">
                  <a:extLst>
                    <a:ext uri="{9D8B030D-6E8A-4147-A177-3AD203B41FA5}">
                      <a16:colId xmlns:a16="http://schemas.microsoft.com/office/drawing/2014/main" val="3139120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Español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English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07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Yo</a:t>
                      </a:r>
                      <a:r>
                        <a:rPr lang="en-GB" sz="2400" baseline="0" dirty="0" smtClean="0"/>
                        <a:t> no </a:t>
                      </a:r>
                      <a:r>
                        <a:rPr lang="en-GB" sz="2400" baseline="0" dirty="0" err="1" smtClean="0"/>
                        <a:t>haría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mis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deberes</a:t>
                      </a:r>
                      <a:r>
                        <a:rPr lang="en-GB" sz="2400" baseline="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002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2. He</a:t>
                      </a:r>
                      <a:r>
                        <a:rPr lang="en-GB" sz="2400" baseline="0" dirty="0" smtClean="0"/>
                        <a:t>’d tell the truth.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9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3.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Saldríamos</a:t>
                      </a:r>
                      <a:r>
                        <a:rPr lang="en-GB" sz="2400" dirty="0" smtClean="0"/>
                        <a:t> a las 8.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096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4. They wouldn’t know.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104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5.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¿</a:t>
                      </a:r>
                      <a:r>
                        <a:rPr lang="en-GB" sz="2400" dirty="0" err="1" smtClean="0"/>
                        <a:t>Vendrías</a:t>
                      </a:r>
                      <a:r>
                        <a:rPr lang="en-GB" sz="2400" dirty="0" smtClean="0"/>
                        <a:t>?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291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34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505</Words>
  <Application>Microsoft Office PowerPoint</Application>
  <PresentationFormat>Widescreen</PresentationFormat>
  <Paragraphs>169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thomasdeaconacademy.com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Baxter</dc:creator>
  <cp:lastModifiedBy>Vanessa Skinner</cp:lastModifiedBy>
  <cp:revision>7</cp:revision>
  <dcterms:created xsi:type="dcterms:W3CDTF">2018-02-01T06:14:08Z</dcterms:created>
  <dcterms:modified xsi:type="dcterms:W3CDTF">2018-02-06T09:18:39Z</dcterms:modified>
</cp:coreProperties>
</file>