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6" r:id="rId6"/>
    <p:sldId id="261" r:id="rId7"/>
    <p:sldId id="267" r:id="rId8"/>
    <p:sldId id="258" r:id="rId9"/>
    <p:sldId id="269" r:id="rId10"/>
    <p:sldId id="257" r:id="rId11"/>
    <p:sldId id="270" r:id="rId12"/>
    <p:sldId id="273" r:id="rId13"/>
    <p:sldId id="274" r:id="rId14"/>
    <p:sldId id="275" r:id="rId15"/>
    <p:sldId id="276" r:id="rId16"/>
    <p:sldId id="271" r:id="rId17"/>
    <p:sldId id="262" r:id="rId18"/>
    <p:sldId id="272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100" d="100"/>
          <a:sy n="100" d="100"/>
        </p:scale>
        <p:origin x="114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6/24/2020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masdeaconacademy.com/page/?title=Pastoral+System&amp;pid=222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tours.e4education.co.uk/tda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thomasdeaconacademy.com/page/?title=Uniform&amp;pid=237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July</a:t>
            </a:r>
          </a:p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to Year 7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23857" y="5096076"/>
            <a:ext cx="4269397" cy="858767"/>
          </a:xfrm>
        </p:spPr>
        <p:txBody>
          <a:bodyPr/>
          <a:lstStyle/>
          <a:p>
            <a:r>
              <a:rPr lang="en-US" dirty="0"/>
              <a:t>A new school year, a new challenge to overcome.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F6AAA3-555A-4384-AB31-400A34DAF2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350" b="7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BFBE6-A666-49A1-8DE9-C3301FE9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9872870" cy="68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8085F-1EB7-42A8-9B9E-AF37373F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0" y="0"/>
            <a:ext cx="10503806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F8D60-2C47-482B-9776-AFFE6CB3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5" y="406262"/>
            <a:ext cx="10720180" cy="60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6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837D1C-1B0C-4002-BBC3-932AB9F8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295" y="6152012"/>
            <a:ext cx="9039599" cy="705988"/>
          </a:xfrm>
        </p:spPr>
        <p:txBody>
          <a:bodyPr/>
          <a:lstStyle/>
          <a:p>
            <a:r>
              <a:rPr lang="en-GB" u="sng" dirty="0">
                <a:hlinkClick r:id="rId2"/>
              </a:rPr>
              <a:t>https://www.thomasdeaconacademy.com/page/?title=Pastoral+System&amp;pid=222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2C320-BF2F-4EE5-B07B-5834D61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36D85-9B13-43CF-AF2E-39EA7D3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96823A-5A1D-4D22-8643-9D67BD5C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TDA we have six houses…</a:t>
            </a:r>
          </a:p>
          <a:p>
            <a:pPr lvl="1"/>
            <a:r>
              <a:rPr lang="en-GB" dirty="0">
                <a:highlight>
                  <a:srgbClr val="FF00FF"/>
                </a:highlight>
              </a:rPr>
              <a:t>Sandown</a:t>
            </a:r>
          </a:p>
          <a:p>
            <a:pPr lvl="1"/>
            <a:r>
              <a:rPr lang="en-GB" dirty="0">
                <a:highlight>
                  <a:srgbClr val="FF0000"/>
                </a:highlight>
              </a:rPr>
              <a:t>Trinity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Highfield</a:t>
            </a:r>
          </a:p>
          <a:p>
            <a:pPr lvl="1"/>
            <a:r>
              <a:rPr lang="en-GB" dirty="0">
                <a:highlight>
                  <a:srgbClr val="00FF00"/>
                </a:highlight>
              </a:rPr>
              <a:t>Castle</a:t>
            </a:r>
          </a:p>
          <a:p>
            <a:pPr lvl="1"/>
            <a:r>
              <a:rPr lang="en-GB" dirty="0">
                <a:highlight>
                  <a:srgbClr val="00FFFF"/>
                </a:highlight>
              </a:rPr>
              <a:t>Milton</a:t>
            </a:r>
          </a:p>
          <a:p>
            <a:r>
              <a:rPr lang="en-GB" dirty="0"/>
              <a:t>Which house is missing?</a:t>
            </a:r>
          </a:p>
          <a:p>
            <a:pPr marL="0" indent="0">
              <a:buNone/>
            </a:pPr>
            <a:r>
              <a:rPr lang="en-GB" dirty="0"/>
              <a:t>	Atherstone – what colour is it?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2BF16-4180-4A15-AF24-32788EEB99AE}"/>
              </a:ext>
            </a:extLst>
          </p:cNvPr>
          <p:cNvSpPr/>
          <p:nvPr/>
        </p:nvSpPr>
        <p:spPr>
          <a:xfrm rot="21083267">
            <a:off x="6021094" y="453573"/>
            <a:ext cx="5510967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 houses for?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you score points?</a:t>
            </a:r>
          </a:p>
        </p:txBody>
      </p:sp>
    </p:spTree>
    <p:extLst>
      <p:ext uri="{BB962C8B-B14F-4D97-AF65-F5344CB8AC3E}">
        <p14:creationId xmlns:p14="http://schemas.microsoft.com/office/powerpoint/2010/main" val="31540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 school is </a:t>
            </a:r>
            <a:r>
              <a:rPr lang="en-US" dirty="0">
                <a:solidFill>
                  <a:srgbClr val="FFFF00"/>
                </a:solidFill>
              </a:rPr>
              <a:t>BIG</a:t>
            </a:r>
            <a:r>
              <a:rPr lang="en-US" dirty="0"/>
              <a:t> but once you get used to it, you will navigate your away around easily!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7927975" cy="5087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VR Tour: 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http://tours.e4education.co.uk/tda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5ADE2EF-691C-4D16-9961-92AB7F6E9A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373" b="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50058-A829-43FE-8E49-621F968A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98EE77-7DFD-4AFD-913F-1FEF8B3C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School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7AC69-CFB8-4389-A9AE-1B40DCC5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your map of the school, complete the navigation challenge?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Find the rooms for each lesson and label/colour them.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Number the rooms in the order you have the lessons.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Find the school refectory and break area and label/colour them.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Describe your route from each lesson/location to the next.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the floor number, college names and room numbers!</a:t>
            </a:r>
          </a:p>
          <a:p>
            <a:pPr marL="514350" indent="-514350">
              <a:buFont typeface="+mj-lt"/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8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Yr6-Yr7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578B12-B06C-410B-9580-29A4EDCB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23" y="1741742"/>
            <a:ext cx="5205377" cy="281619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05AC8F-1EBA-4A73-B23A-09EED0B250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3" r="1293"/>
          <a:stretch>
            <a:fillRect/>
          </a:stretch>
        </p:blipFill>
        <p:spPr>
          <a:xfrm>
            <a:off x="2940822" y="1744393"/>
            <a:ext cx="4093023" cy="279612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AFDB6-8D74-4390-B145-D990CC92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435" y="2420472"/>
            <a:ext cx="2796989" cy="4285128"/>
          </a:xfrm>
        </p:spPr>
        <p:txBody>
          <a:bodyPr/>
          <a:lstStyle/>
          <a:p>
            <a:r>
              <a:rPr lang="en-US" sz="2400" noProof="0" dirty="0">
                <a:solidFill>
                  <a:schemeClr val="tx1">
                    <a:lumMod val="50000"/>
                  </a:schemeClr>
                </a:solidFill>
              </a:rPr>
              <a:t>Which ever school you are going to, the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basics will be very similar.</a:t>
            </a:r>
          </a:p>
          <a:p>
            <a:endParaRPr lang="en-US" sz="2400" noProof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noProof="0" dirty="0">
                <a:solidFill>
                  <a:schemeClr val="tx1">
                    <a:lumMod val="50000"/>
                  </a:schemeClr>
                </a:solidFill>
              </a:rPr>
              <a:t>As we go through the slides, write down any questions you have (save them until the end).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8FE32-AEDB-47ED-9CD6-A515C64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E97AC0-1C06-4E0A-8E29-F7C8D381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5109" y="1024300"/>
            <a:ext cx="5268269" cy="700842"/>
          </a:xfrm>
        </p:spPr>
        <p:txBody>
          <a:bodyPr>
            <a:normAutofit/>
          </a:bodyPr>
          <a:lstStyle/>
          <a:p>
            <a:r>
              <a:rPr lang="en-GB" sz="3200" dirty="0"/>
              <a:t>My Secondary School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12AA2-365E-4734-B839-609D63446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" r="-1"/>
          <a:stretch/>
        </p:blipFill>
        <p:spPr>
          <a:xfrm>
            <a:off x="3346481" y="4462517"/>
            <a:ext cx="3957886" cy="2564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946E8-685F-4B5E-B156-69F6F5CE3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86" y="4467040"/>
            <a:ext cx="4950514" cy="23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5957" y="877919"/>
            <a:ext cx="4634470" cy="1061509"/>
          </a:xfrm>
        </p:spPr>
        <p:txBody>
          <a:bodyPr>
            <a:normAutofit/>
          </a:bodyPr>
          <a:lstStyle/>
          <a:p>
            <a:r>
              <a:rPr lang="en-US" dirty="0"/>
              <a:t>Typical Timetable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dirty="0"/>
              <a:t>Here is a blank example of a timetable to show your lesson timings.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Table Placeholder 9">
            <a:extLst>
              <a:ext uri="{FF2B5EF4-FFF2-40B4-BE49-F238E27FC236}">
                <a16:creationId xmlns:a16="http://schemas.microsoft.com/office/drawing/2014/main" id="{7757D1FC-30D5-4926-B8C3-F519EB56A719}"/>
              </a:ext>
            </a:extLst>
          </p:cNvPr>
          <p:cNvPicPr>
            <a:picLocks noGrp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6" y="424070"/>
            <a:ext cx="5632174" cy="585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DD7647-2F89-427E-9DC5-1F3A2604C6AE}"/>
              </a:ext>
            </a:extLst>
          </p:cNvPr>
          <p:cNvSpPr/>
          <p:nvPr/>
        </p:nvSpPr>
        <p:spPr>
          <a:xfrm>
            <a:off x="4994031" y="3784209"/>
            <a:ext cx="5908431" cy="1336431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8BC3A-905C-4042-B818-DDF803D14A07}"/>
              </a:ext>
            </a:extLst>
          </p:cNvPr>
          <p:cNvSpPr/>
          <p:nvPr/>
        </p:nvSpPr>
        <p:spPr>
          <a:xfrm rot="20392632">
            <a:off x="304340" y="2551837"/>
            <a:ext cx="11583364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explain how lunchtime works?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‘tutor time’?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5957" y="877919"/>
            <a:ext cx="4634470" cy="1061509"/>
          </a:xfrm>
        </p:spPr>
        <p:txBody>
          <a:bodyPr>
            <a:normAutofit/>
          </a:bodyPr>
          <a:lstStyle/>
          <a:p>
            <a:r>
              <a:rPr lang="en-US" dirty="0"/>
              <a:t>Types of Lesson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2400" dirty="0"/>
              <a:t>Here is a list of subjects that you will study at secondary school.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AC2136B3-0401-446A-B35B-05AA951E6194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161849192"/>
              </p:ext>
            </p:extLst>
          </p:nvPr>
        </p:nvGraphicFramePr>
        <p:xfrm>
          <a:off x="5528603" y="281354"/>
          <a:ext cx="4895557" cy="629107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895557">
                  <a:extLst>
                    <a:ext uri="{9D8B030D-6E8A-4147-A177-3AD203B41FA5}">
                      <a16:colId xmlns:a16="http://schemas.microsoft.com/office/drawing/2014/main" val="2682753580"/>
                    </a:ext>
                  </a:extLst>
                </a:gridCol>
              </a:tblGrid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048830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Tutor Time*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201198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Maths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896512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Literacy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480957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Science 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52232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Geography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591001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History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358230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DT*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489230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Performing Arts*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171876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Art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722284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MFL</a:t>
                      </a:r>
                      <a:r>
                        <a:rPr lang="en-GB" sz="2800" dirty="0">
                          <a:effectLst/>
                          <a:latin typeface="+mn-lt"/>
                        </a:rPr>
                        <a:t>*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271031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38340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PE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56768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38573AA-3F77-44AC-8F11-9D8BE9108ABF}"/>
              </a:ext>
            </a:extLst>
          </p:cNvPr>
          <p:cNvSpPr/>
          <p:nvPr/>
        </p:nvSpPr>
        <p:spPr>
          <a:xfrm rot="20392632">
            <a:off x="-146624" y="1631768"/>
            <a:ext cx="5510967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 subjects with a * next to them?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5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Uniform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ITEMS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3392622"/>
            <a:ext cx="4158795" cy="3103712"/>
          </a:xfrm>
        </p:spPr>
        <p:txBody>
          <a:bodyPr>
            <a:normAutofit/>
          </a:bodyPr>
          <a:lstStyle/>
          <a:p>
            <a:r>
              <a:rPr lang="en-GB" sz="1700" b="1" dirty="0"/>
              <a:t>GIRLS/BOYS BLAZER</a:t>
            </a:r>
          </a:p>
          <a:p>
            <a:r>
              <a:rPr lang="en-GB" sz="1700" b="1" dirty="0"/>
              <a:t>WHITE SHIRT</a:t>
            </a:r>
          </a:p>
          <a:p>
            <a:r>
              <a:rPr lang="en-GB" sz="1700" b="1" dirty="0"/>
              <a:t>HOUSE COLOUR TIE</a:t>
            </a:r>
          </a:p>
          <a:p>
            <a:r>
              <a:rPr lang="en-GB" sz="1700" b="1" dirty="0"/>
              <a:t>MENZIES BLACK &amp; WHITE CHECKED SKIRT	</a:t>
            </a:r>
          </a:p>
          <a:p>
            <a:r>
              <a:rPr lang="en-GB" sz="1700" b="1" dirty="0"/>
              <a:t>APTUS SPORTS SHIRT		</a:t>
            </a:r>
          </a:p>
          <a:p>
            <a:r>
              <a:rPr lang="en-GB" sz="1700" b="1" dirty="0"/>
              <a:t>1/4 ZIP TOP	</a:t>
            </a:r>
          </a:p>
          <a:p>
            <a:r>
              <a:rPr lang="en-GB" sz="1700" b="1" dirty="0"/>
              <a:t>GIRLS SKORT		</a:t>
            </a:r>
          </a:p>
          <a:p>
            <a:r>
              <a:rPr lang="en-GB" sz="1700" b="1" dirty="0"/>
              <a:t>SPORTS SOCKS	</a:t>
            </a:r>
          </a:p>
          <a:p>
            <a:r>
              <a:rPr lang="en-GB" sz="1700" b="1" dirty="0"/>
              <a:t>SPORTS SOCKS</a:t>
            </a:r>
            <a:r>
              <a:rPr lang="en-GB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271B0F2-8D9F-4020-92C6-75073B4C19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877" b="58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4C33B3-7B76-405E-8A2D-FB7C588D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923" y="5800299"/>
            <a:ext cx="8980226" cy="859807"/>
          </a:xfrm>
        </p:spPr>
        <p:txBody>
          <a:bodyPr/>
          <a:lstStyle/>
          <a:p>
            <a:r>
              <a:rPr lang="en-US" dirty="0"/>
              <a:t>Use the link below to explore the uniforms in detail</a:t>
            </a:r>
          </a:p>
          <a:p>
            <a:r>
              <a:rPr lang="en-US" dirty="0">
                <a:hlinkClick r:id="rId2"/>
              </a:rPr>
              <a:t>https://www.thomasdeaconacademy.com/page/?title=Uniform&amp;pid=237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BCDB4-B1A6-4984-9E3E-7E632333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25ED42-5E52-4C5E-8C21-11301B94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Uniform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8F2C2C-8902-4E37-BC89-632A59941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2367" y="1593364"/>
            <a:ext cx="5893905" cy="442042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AC30D2-D1FF-4590-90D2-329D9376E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61702" y="1971503"/>
            <a:ext cx="5170706" cy="367392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1234AC-DBA0-4221-A303-99F27E0E8480}"/>
              </a:ext>
            </a:extLst>
          </p:cNvPr>
          <p:cNvSpPr/>
          <p:nvPr/>
        </p:nvSpPr>
        <p:spPr>
          <a:xfrm rot="20392632">
            <a:off x="-217831" y="2628780"/>
            <a:ext cx="12627688" cy="160043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colour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your house tie?</a:t>
            </a:r>
          </a:p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find 3 differences compared to our uniform?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4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475" y="3193099"/>
            <a:ext cx="2639323" cy="365125"/>
          </a:xfrm>
        </p:spPr>
        <p:txBody>
          <a:bodyPr/>
          <a:lstStyle/>
          <a:p>
            <a:r>
              <a:rPr lang="en-US" sz="6600" dirty="0"/>
              <a:t>Not this!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FBEFCC-6423-42DC-B71D-F61192B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05912-4CBF-42B9-BCFC-555D5961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1F827-0883-47AE-99B2-BCF8E86D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DF06ED-53EF-4449-A298-DCF2491FBD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01" y="1825625"/>
            <a:ext cx="1027622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05912-4CBF-42B9-BCFC-555D5961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1F827-0883-47AE-99B2-BCF8E86D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Homework: Knowledge Organiser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166B3-4137-4B04-BFE1-172D43B3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05" y="1272207"/>
            <a:ext cx="4261795" cy="347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B3803-29AF-44B1-9F24-655229F8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274"/>
            <a:ext cx="8736126" cy="872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9CE09-5C9F-487B-A640-4CB11151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8" y="2602810"/>
            <a:ext cx="75533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417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Office Theme</vt:lpstr>
      <vt:lpstr>Transition to Year 7</vt:lpstr>
      <vt:lpstr>My Secondary School</vt:lpstr>
      <vt:lpstr>Typical Timetable</vt:lpstr>
      <vt:lpstr>Types of Lesson</vt:lpstr>
      <vt:lpstr>School Uniform</vt:lpstr>
      <vt:lpstr>School Uniform</vt:lpstr>
      <vt:lpstr>Equipment</vt:lpstr>
      <vt:lpstr>Equipment</vt:lpstr>
      <vt:lpstr>Homework: Knowledge Organiser</vt:lpstr>
      <vt:lpstr>PowerPoint Presentation</vt:lpstr>
      <vt:lpstr>PowerPoint Presentation</vt:lpstr>
      <vt:lpstr>PowerPoint Presentation</vt:lpstr>
      <vt:lpstr>Houses</vt:lpstr>
      <vt:lpstr>The School</vt:lpstr>
      <vt:lpstr>The School</vt:lpstr>
      <vt:lpstr>Yr6-Yr7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2020-06-23T17:25:33Z</dcterms:created>
  <dcterms:modified xsi:type="dcterms:W3CDTF">2020-06-24T07:13:11Z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